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82" r:id="rId2"/>
    <p:sldId id="325" r:id="rId3"/>
    <p:sldId id="328" r:id="rId4"/>
    <p:sldId id="329" r:id="rId5"/>
    <p:sldId id="331" r:id="rId6"/>
    <p:sldId id="334" r:id="rId7"/>
  </p:sldIdLst>
  <p:sldSz cx="12192000" cy="6858000"/>
  <p:notesSz cx="7559675" cy="106918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2" autoAdjust="0"/>
    <p:restoredTop sz="94660"/>
  </p:normalViewPr>
  <p:slideViewPr>
    <p:cSldViewPr>
      <p:cViewPr varScale="1">
        <p:scale>
          <a:sx n="101" d="100"/>
          <a:sy n="101" d="100"/>
        </p:scale>
        <p:origin x="98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F8451-ADB1-4290-B0D2-ED7746252232}" type="datetimeFigureOut">
              <a:rPr lang="es-ES" smtClean="0"/>
              <a:pPr/>
              <a:t>10/10/2025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01688"/>
            <a:ext cx="71278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1E4E8A-3CEC-4E3E-B41F-AE2D7A3DC93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6000" b="0" strike="noStrike" spc="-1">
                <a:solidFill>
                  <a:srgbClr val="000000"/>
                </a:solidFill>
                <a:latin typeface="Calibri Light"/>
              </a:rPr>
              <a:t>Haga clic para modificar el estilo de título del patrón</a:t>
            </a:r>
            <a:endParaRPr lang="es-ES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6BE0A8F-4AA0-4ABC-BE97-ACC239097883}" type="datetime1">
              <a:rPr lang="es-ES" sz="1200" b="0" strike="noStrike" spc="-1">
                <a:solidFill>
                  <a:srgbClr val="8B8B8B"/>
                </a:solidFill>
                <a:latin typeface="Calibri"/>
              </a:rPr>
              <a:pPr>
                <a:lnSpc>
                  <a:spcPct val="100000"/>
                </a:lnSpc>
              </a:pPr>
              <a:t>10/10/2025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C5B68A2-55E0-4462-A8F5-9D25AF8F340D}" type="slidenum">
              <a:rPr lang="es-ES" sz="1200" b="0" strike="noStrike" spc="-1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</a:pPr>
              <a:t>‹Nº›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Calibri"/>
              </a:rPr>
              <a:t>Pulse para editar el formato de texto del 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Calibri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delas@ub.ed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lowthresholdjournal.org/?page_id=75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1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487488" y="1484784"/>
            <a:ext cx="97210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"/>
            </a:endParaRPr>
          </a:p>
          <a:p>
            <a:pPr algn="ctr"/>
            <a:r>
              <a:rPr lang="es-ES" sz="7200" b="1" strike="noStrike" spc="-1" dirty="0" err="1">
                <a:solidFill>
                  <a:srgbClr val="FFFFFF"/>
                </a:solidFill>
                <a:latin typeface="Calibri Light"/>
              </a:rPr>
              <a:t>Temps</a:t>
            </a:r>
            <a:r>
              <a:rPr lang="es-ES" sz="7200" b="1" strike="noStrike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es-ES" sz="7200" b="1" strike="noStrike" spc="-1" dirty="0" err="1">
                <a:solidFill>
                  <a:srgbClr val="FFFFFF"/>
                </a:solidFill>
                <a:latin typeface="Calibri Light"/>
              </a:rPr>
              <a:t>d’aliances</a:t>
            </a:r>
            <a:endParaRPr lang="es-ES" sz="7200" b="1" strike="noStrike" spc="-1" dirty="0">
              <a:solidFill>
                <a:srgbClr val="FFFFFF"/>
              </a:solidFill>
              <a:latin typeface="Calibri Light"/>
            </a:endParaRPr>
          </a:p>
          <a:p>
            <a:pPr algn="ctr"/>
            <a:r>
              <a:rPr lang="es-ES" sz="7200" b="1" spc="-1" dirty="0">
                <a:solidFill>
                  <a:srgbClr val="FFFFFF"/>
                </a:solidFill>
                <a:latin typeface="Calibri Light"/>
              </a:rPr>
              <a:t>La </a:t>
            </a:r>
            <a:r>
              <a:rPr lang="es-ES" sz="7200" b="1" spc="-1" dirty="0" err="1">
                <a:solidFill>
                  <a:srgbClr val="FFFFFF"/>
                </a:solidFill>
                <a:latin typeface="Calibri Light"/>
              </a:rPr>
              <a:t>salut</a:t>
            </a:r>
            <a:r>
              <a:rPr lang="es-ES" sz="7200" b="1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es-ES" sz="7200" b="1" spc="-1" dirty="0" err="1">
                <a:solidFill>
                  <a:srgbClr val="FFFFFF"/>
                </a:solidFill>
                <a:latin typeface="Calibri Light"/>
              </a:rPr>
              <a:t>quan</a:t>
            </a:r>
            <a:r>
              <a:rPr lang="es-ES" sz="7200" b="1" spc="-1" dirty="0">
                <a:solidFill>
                  <a:srgbClr val="FFFFFF"/>
                </a:solidFill>
                <a:latin typeface="Calibri Light"/>
              </a:rPr>
              <a:t> es </a:t>
            </a:r>
            <a:r>
              <a:rPr lang="es-ES" sz="7200" b="1" spc="-1" dirty="0" err="1">
                <a:solidFill>
                  <a:srgbClr val="FFFFFF"/>
                </a:solidFill>
                <a:latin typeface="Calibri Light"/>
              </a:rPr>
              <a:t>viu</a:t>
            </a:r>
            <a:r>
              <a:rPr lang="es-ES" sz="7200" b="1" spc="-1" dirty="0">
                <a:solidFill>
                  <a:srgbClr val="FFFFFF"/>
                </a:solidFill>
                <a:latin typeface="Calibri Light"/>
              </a:rPr>
              <a:t> al </a:t>
            </a:r>
            <a:r>
              <a:rPr lang="es-ES" sz="7200" b="1" spc="-1" dirty="0" err="1">
                <a:solidFill>
                  <a:srgbClr val="FFFFFF"/>
                </a:solidFill>
                <a:latin typeface="Calibri Light"/>
              </a:rPr>
              <a:t>carrer</a:t>
            </a:r>
            <a:endParaRPr lang="es-ES" sz="6600" b="1" strike="noStrike" spc="-1" dirty="0">
              <a:solidFill>
                <a:srgbClr val="FFFFFF"/>
              </a:solidFill>
              <a:latin typeface="Calibri Light"/>
            </a:endParaRP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27448" y="5733256"/>
            <a:ext cx="98650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  <a:hlinkClick r:id="rId3"/>
              </a:rPr>
              <a:t>jdelas@ub.edu</a:t>
            </a:r>
            <a:endParaRPr lang="es-ES" b="0" strike="noStrike" spc="-1" dirty="0">
              <a:solidFill>
                <a:srgbClr val="FFFFFF"/>
              </a:solidFill>
              <a:latin typeface="Calibri Light"/>
            </a:endParaRPr>
          </a:p>
          <a:p>
            <a:r>
              <a:rPr lang="es-ES" spc="-1" dirty="0">
                <a:solidFill>
                  <a:srgbClr val="FFFFFF"/>
                </a:solidFill>
                <a:latin typeface="Calibri Light"/>
              </a:rPr>
              <a:t>10-10-25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2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3472" y="980728"/>
            <a:ext cx="9721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strike="noStrike" spc="-1" dirty="0">
                <a:solidFill>
                  <a:srgbClr val="FFFFFF"/>
                </a:solidFill>
                <a:latin typeface="Calibri Light"/>
              </a:rPr>
              <a:t>Deporte y salud. Sumario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>
              <a:buAutoNum type="arabicPeriod"/>
            </a:pPr>
            <a:r>
              <a:rPr lang="es-ES" b="1" spc="-1" dirty="0">
                <a:solidFill>
                  <a:srgbClr val="FFFFFF"/>
                </a:solidFill>
                <a:latin typeface="Calibri Light"/>
              </a:rPr>
              <a:t>Enfermedad y  lesiones deportivas 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/>
            <a:r>
              <a:rPr lang="es-ES" dirty="0">
                <a:solidFill>
                  <a:schemeClr val="bg1"/>
                </a:solidFill>
              </a:rPr>
              <a:t>2. </a:t>
            </a:r>
            <a:r>
              <a:rPr lang="es-ES" dirty="0" err="1">
                <a:solidFill>
                  <a:schemeClr val="bg1"/>
                </a:solidFill>
              </a:rPr>
              <a:t>Dopping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43472" y="5589240"/>
            <a:ext cx="986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jdelas@ub.edu</a:t>
            </a:r>
            <a:endParaRPr lang="es-ES" dirty="0"/>
          </a:p>
        </p:txBody>
      </p:sp>
      <p:pic>
        <p:nvPicPr>
          <p:cNvPr id="8" name="Imagen 4" descr="Imagen que contiene luz&#10;&#10;Descripción generada automáticamente"/>
          <p:cNvPicPr/>
          <p:nvPr/>
        </p:nvPicPr>
        <p:blipFill>
          <a:blip r:embed="rId3" cstate="print"/>
          <a:stretch/>
        </p:blipFill>
        <p:spPr>
          <a:xfrm>
            <a:off x="-11542" y="-32779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619648" y="622429"/>
            <a:ext cx="1058517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L’any 2019, l’Hospital del Sagrat Cor va respondre a la demanda de col·laboració sanitària de la societat civil, de l’Hospital de Campanya Santa Anna de Barcelona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La premissa va ser que l’Hospital posava material, tecnologia, </a:t>
            </a:r>
            <a:r>
              <a:rPr lang="ca-ES" sz="3200" b="1" spc="-1" dirty="0" err="1">
                <a:solidFill>
                  <a:srgbClr val="FFFFFF"/>
                </a:solidFill>
                <a:latin typeface="Calibri Light"/>
              </a:rPr>
              <a:t>infrastructura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 i el personal col·laborava de forma altruista, fora de la seva jornada laboral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Es varen anar incorporant altres persones amb la mateixa premissa: a partir del seu temps lliure i sense remuneració</a:t>
            </a:r>
            <a:endParaRPr lang="ca-ES" sz="3200" b="1" spc="-1" dirty="0">
              <a:solidFill>
                <a:schemeClr val="bg1"/>
              </a:solidFill>
              <a:latin typeface="Calibri Ligh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19336" y="6398034"/>
            <a:ext cx="928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Temp</a:t>
            </a:r>
            <a:r>
              <a:rPr lang="es-ES" spc="-1" dirty="0" err="1">
                <a:solidFill>
                  <a:srgbClr val="FFFFFF"/>
                </a:solidFill>
                <a:latin typeface="Calibri Light"/>
              </a:rPr>
              <a:t>s</a:t>
            </a:r>
            <a:r>
              <a:rPr lang="es-ES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es-ES" spc="-1" dirty="0" err="1">
                <a:solidFill>
                  <a:srgbClr val="FFFFFF"/>
                </a:solidFill>
                <a:latin typeface="Calibri Light"/>
              </a:rPr>
              <a:t>d’aliances</a:t>
            </a:r>
            <a:r>
              <a:rPr lang="es-ES" spc="-1" dirty="0">
                <a:solidFill>
                  <a:srgbClr val="FFFFFF"/>
                </a:solidFill>
                <a:latin typeface="Calibri Light"/>
              </a:rPr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2385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3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3472" y="980728"/>
            <a:ext cx="9721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strike="noStrike" spc="-1" dirty="0">
                <a:solidFill>
                  <a:srgbClr val="FFFFFF"/>
                </a:solidFill>
                <a:latin typeface="Calibri Light"/>
              </a:rPr>
              <a:t>Deporte y salud. Sumario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>
              <a:buAutoNum type="arabicPeriod"/>
            </a:pPr>
            <a:r>
              <a:rPr lang="es-ES" b="1" spc="-1" dirty="0">
                <a:solidFill>
                  <a:srgbClr val="FFFFFF"/>
                </a:solidFill>
                <a:latin typeface="Calibri Light"/>
              </a:rPr>
              <a:t>Enfermedad y  lesiones deportivas 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/>
            <a:r>
              <a:rPr lang="es-ES" dirty="0">
                <a:solidFill>
                  <a:schemeClr val="bg1"/>
                </a:solidFill>
              </a:rPr>
              <a:t>2. </a:t>
            </a:r>
            <a:r>
              <a:rPr lang="es-ES" dirty="0" err="1">
                <a:solidFill>
                  <a:schemeClr val="bg1"/>
                </a:solidFill>
              </a:rPr>
              <a:t>Dopping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43472" y="5589240"/>
            <a:ext cx="986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jdelas@ub.edu</a:t>
            </a:r>
            <a:endParaRPr lang="es-ES" dirty="0"/>
          </a:p>
        </p:txBody>
      </p:sp>
      <p:pic>
        <p:nvPicPr>
          <p:cNvPr id="8" name="Imagen 4" descr="Imagen que contiene luz&#10;&#10;Descripción generada automáticamente"/>
          <p:cNvPicPr/>
          <p:nvPr/>
        </p:nvPicPr>
        <p:blipFill>
          <a:blip r:embed="rId3" cstate="print"/>
          <a:stretch/>
        </p:blipFill>
        <p:spPr>
          <a:xfrm>
            <a:off x="-11542" y="-32779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623393" y="277277"/>
            <a:ext cx="1058517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El 2020, apareix la pandèmia </a:t>
            </a:r>
            <a:r>
              <a:rPr lang="ca-ES" sz="3200" b="1" spc="-1" dirty="0" err="1">
                <a:solidFill>
                  <a:srgbClr val="FFFFFF"/>
                </a:solidFill>
                <a:latin typeface="Calibri Light"/>
              </a:rPr>
              <a:t>Covid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 19 i l’Hospital tenca la consulta externa, s’aïlla i no pot seguir acudint a les dependències de Santa Anna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Prenen el relleu altres professionals, conferint a la continuïtat un caràcter longitudinal i no episòdic com l’Hospital, més propi de l’atenció primària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Aquestes persones s’agrupen i creen Salut Sense Sostre que col·labora amb l’Hospital de Campanya Santa Anna fins 2025, en que pren una estructura pròpia i Salut Sense Sostre s’obre a nous camps, noves col·laboracions </a:t>
            </a:r>
            <a:endParaRPr lang="ca-ES" sz="3200" b="1" spc="-1" dirty="0">
              <a:solidFill>
                <a:schemeClr val="bg1"/>
              </a:solidFill>
              <a:latin typeface="Calibri Ligh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19336" y="6398034"/>
            <a:ext cx="9289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Temp</a:t>
            </a:r>
            <a:r>
              <a:rPr lang="es-ES" spc="-1" dirty="0" err="1">
                <a:solidFill>
                  <a:srgbClr val="FFFFFF"/>
                </a:solidFill>
                <a:latin typeface="Calibri Light"/>
              </a:rPr>
              <a:t>s</a:t>
            </a:r>
            <a:r>
              <a:rPr lang="es-ES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es-ES" spc="-1" dirty="0" err="1">
                <a:solidFill>
                  <a:srgbClr val="FFFFFF"/>
                </a:solidFill>
                <a:latin typeface="Calibri Light"/>
              </a:rPr>
              <a:t>d’aliances</a:t>
            </a:r>
            <a:r>
              <a:rPr lang="es-ES" spc="-1" dirty="0">
                <a:solidFill>
                  <a:srgbClr val="FFFFFF"/>
                </a:solidFill>
                <a:latin typeface="Calibri Light"/>
              </a:rPr>
              <a:t>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53107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4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3472" y="980728"/>
            <a:ext cx="9721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strike="noStrike" spc="-1" dirty="0">
                <a:solidFill>
                  <a:srgbClr val="FFFFFF"/>
                </a:solidFill>
                <a:latin typeface="Calibri Light"/>
              </a:rPr>
              <a:t>Deporte y salud. Sumario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>
              <a:buAutoNum type="arabicPeriod"/>
            </a:pPr>
            <a:r>
              <a:rPr lang="es-ES" b="1" spc="-1" dirty="0">
                <a:solidFill>
                  <a:srgbClr val="FFFFFF"/>
                </a:solidFill>
                <a:latin typeface="Calibri Light"/>
              </a:rPr>
              <a:t>Enfermedad y  lesiones deportivas 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/>
            <a:r>
              <a:rPr lang="es-ES" dirty="0">
                <a:solidFill>
                  <a:schemeClr val="bg1"/>
                </a:solidFill>
              </a:rPr>
              <a:t>2. </a:t>
            </a:r>
            <a:r>
              <a:rPr lang="es-ES" dirty="0" err="1">
                <a:solidFill>
                  <a:schemeClr val="bg1"/>
                </a:solidFill>
              </a:rPr>
              <a:t>Dopping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43472" y="5589240"/>
            <a:ext cx="986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jdelas@ub.edu</a:t>
            </a:r>
            <a:endParaRPr lang="es-ES" dirty="0"/>
          </a:p>
        </p:txBody>
      </p:sp>
      <p:pic>
        <p:nvPicPr>
          <p:cNvPr id="8" name="Imagen 4" descr="Imagen que contiene luz&#10;&#10;Descripción generada automáticamente"/>
          <p:cNvPicPr/>
          <p:nvPr/>
        </p:nvPicPr>
        <p:blipFill>
          <a:blip r:embed="rId3" cstate="print"/>
          <a:stretch/>
        </p:blipFill>
        <p:spPr>
          <a:xfrm>
            <a:off x="-11542" y="-32779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623393" y="277277"/>
            <a:ext cx="10585175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De sempre el menjar ha estat una demanda-resposta necessària. Les fundacions Ferrer i </a:t>
            </a:r>
            <a:r>
              <a:rPr lang="ca-ES" sz="3200" b="1" spc="-1" dirty="0" err="1">
                <a:solidFill>
                  <a:srgbClr val="FFFFFF"/>
                </a:solidFill>
                <a:latin typeface="Calibri Light"/>
              </a:rPr>
              <a:t>Tochete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 han col·laborat amb l’Hospital de Campanya Santa Anna i amb tantes més entitats. 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chemeClr val="bg1"/>
                </a:solidFill>
                <a:latin typeface="Calibri Light"/>
              </a:rPr>
              <a:t>El febrer de 2022 aprofitem aquesta generosa oferta de menjar i comencem a donar menjar allà on es troben les persones al carrer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chemeClr val="bg1"/>
                </a:solidFill>
                <a:latin typeface="Calibri Light"/>
              </a:rPr>
              <a:t>El menjar ens permet contactar i respondre a les necessitats principals: roba (especialment d’abric), tendes, medicaments essencials, targeta sanitària, idiomes</a:t>
            </a: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chemeClr val="bg1"/>
                </a:solidFill>
                <a:latin typeface="Calibri Light"/>
              </a:rPr>
              <a:t>Aprenem aspectes jurídics, administratius, legals que intentem recopilar en un manual  </a:t>
            </a:r>
            <a:r>
              <a:rPr lang="es-ES" sz="3200" dirty="0">
                <a:hlinkClick r:id="rId4"/>
              </a:rPr>
              <a:t>La salud cuando se vive en la calle | LowThresholdJournal.org. ISSN 2564-8128</a:t>
            </a:r>
            <a:endParaRPr lang="ca-ES" sz="3200" b="1" spc="-1" dirty="0">
              <a:solidFill>
                <a:schemeClr val="bg1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03920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5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3472" y="980728"/>
            <a:ext cx="9721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strike="noStrike" spc="-1" dirty="0">
                <a:solidFill>
                  <a:srgbClr val="FFFFFF"/>
                </a:solidFill>
                <a:latin typeface="Calibri Light"/>
              </a:rPr>
              <a:t>Deporte y salud. Sumario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>
              <a:buAutoNum type="arabicPeriod"/>
            </a:pPr>
            <a:r>
              <a:rPr lang="es-ES" b="1" spc="-1" dirty="0">
                <a:solidFill>
                  <a:srgbClr val="FFFFFF"/>
                </a:solidFill>
                <a:latin typeface="Calibri Light"/>
              </a:rPr>
              <a:t>Enfermedad y  lesiones deportivas 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/>
            <a:r>
              <a:rPr lang="es-ES" dirty="0">
                <a:solidFill>
                  <a:schemeClr val="bg1"/>
                </a:solidFill>
              </a:rPr>
              <a:t>2. </a:t>
            </a:r>
            <a:r>
              <a:rPr lang="es-ES" dirty="0" err="1">
                <a:solidFill>
                  <a:schemeClr val="bg1"/>
                </a:solidFill>
              </a:rPr>
              <a:t>Dopping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43472" y="5589240"/>
            <a:ext cx="986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jdelas@ub.edu</a:t>
            </a:r>
            <a:endParaRPr lang="es-ES" dirty="0"/>
          </a:p>
        </p:txBody>
      </p:sp>
      <p:pic>
        <p:nvPicPr>
          <p:cNvPr id="8" name="Imagen 4" descr="Imagen que contiene luz&#10;&#10;Descripción generada automáticamente"/>
          <p:cNvPicPr/>
          <p:nvPr/>
        </p:nvPicPr>
        <p:blipFill>
          <a:blip r:embed="rId3" cstate="print"/>
          <a:stretch/>
        </p:blipFill>
        <p:spPr>
          <a:xfrm>
            <a:off x="-11542" y="-32779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623393" y="136800"/>
            <a:ext cx="10585175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El concepte de </a:t>
            </a:r>
            <a:r>
              <a:rPr lang="ca-ES" sz="3200" b="1" i="1" spc="-1" dirty="0" err="1">
                <a:solidFill>
                  <a:srgbClr val="FFFFFF"/>
                </a:solidFill>
                <a:latin typeface="Calibri Light"/>
              </a:rPr>
              <a:t>Harm</a:t>
            </a:r>
            <a:r>
              <a:rPr lang="ca-ES" sz="3200" b="1" i="1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ca-ES" sz="3200" b="1" i="1" spc="-1" dirty="0" err="1">
                <a:solidFill>
                  <a:srgbClr val="FFFFFF"/>
                </a:solidFill>
                <a:latin typeface="Calibri Light"/>
              </a:rPr>
              <a:t>Reduction</a:t>
            </a:r>
            <a:r>
              <a:rPr lang="ca-ES" sz="3200" b="1" i="1" spc="-1" dirty="0">
                <a:solidFill>
                  <a:srgbClr val="FFFFFF"/>
                </a:solidFill>
                <a:latin typeface="Calibri Light"/>
              </a:rPr>
              <a:t>  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va aparèixer als anys 60 com una sèrie de moviments que procuraven la disminució dels danys del consum de drogues sense fomentar la seva abstinència. </a:t>
            </a:r>
          </a:p>
          <a:p>
            <a:pPr>
              <a:spcAft>
                <a:spcPts val="600"/>
              </a:spcAft>
            </a:pPr>
            <a:endParaRPr lang="ca-ES" sz="3200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És dur, però hauríem de pensar amb “</a:t>
            </a:r>
            <a:r>
              <a:rPr lang="ca-ES" sz="3200" b="1" i="1" spc="-1" dirty="0" err="1">
                <a:solidFill>
                  <a:srgbClr val="FFFFFF"/>
                </a:solidFill>
                <a:latin typeface="Calibri Light"/>
              </a:rPr>
              <a:t>Harm</a:t>
            </a:r>
            <a:r>
              <a:rPr lang="ca-ES" sz="3200" b="1" i="1" spc="-1" dirty="0">
                <a:solidFill>
                  <a:srgbClr val="FFFFFF"/>
                </a:solidFill>
                <a:latin typeface="Calibri Light"/>
              </a:rPr>
              <a:t> </a:t>
            </a:r>
            <a:r>
              <a:rPr lang="ca-ES" sz="3200" b="1" i="1" spc="-1" dirty="0" err="1">
                <a:solidFill>
                  <a:srgbClr val="FFFFFF"/>
                </a:solidFill>
                <a:latin typeface="Calibri Light"/>
              </a:rPr>
              <a:t>Reduction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”, la reducció de danys en persones al carrer.</a:t>
            </a:r>
          </a:p>
          <a:p>
            <a:pPr>
              <a:spcAft>
                <a:spcPts val="600"/>
              </a:spcAft>
            </a:pPr>
            <a:endParaRPr lang="ca-ES" sz="3200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No podem retirar les persones dels carrers però podem preocupar-nos per que tinguin una adequada informació, per la seva salut, fred, calor, medicació, alimentació, roba… És dur, perquè l’ideal seria assumir el dret a l’habitatge, però cal fer alguna cosa mentre això no passa. </a:t>
            </a:r>
            <a:endParaRPr lang="ca-ES" sz="3200" b="1" spc="-1" dirty="0">
              <a:solidFill>
                <a:schemeClr val="bg1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3419908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CustomShape 1"/>
          <p:cNvSpPr/>
          <p:nvPr/>
        </p:nvSpPr>
        <p:spPr>
          <a:xfrm>
            <a:off x="0" y="0"/>
            <a:ext cx="12191760" cy="68576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166" name="Imagen 4_3"/>
          <p:cNvPicPr/>
          <p:nvPr/>
        </p:nvPicPr>
        <p:blipFill>
          <a:blip r:embed="rId2" cstate="print">
            <a:alphaModFix amt="50000"/>
          </a:blip>
          <a:srcRect l="7421" r="10805"/>
          <a:stretch/>
        </p:blipFill>
        <p:spPr>
          <a:xfrm>
            <a:off x="24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68" name="TextShape 3"/>
          <p:cNvSpPr txBox="1"/>
          <p:nvPr/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F14D107F-27D6-47D3-841B-D5742945B08D}" type="slidenum">
              <a:rPr lang="es-ES" sz="1200" b="0" strike="noStrike" spc="-1">
                <a:solidFill>
                  <a:srgbClr val="FFFFFF"/>
                </a:solidFill>
                <a:latin typeface="Calibri"/>
              </a:rPr>
              <a:pPr algn="r">
                <a:lnSpc>
                  <a:spcPct val="100000"/>
                </a:lnSpc>
              </a:pPr>
              <a:t>6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343472" y="980728"/>
            <a:ext cx="97210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strike="noStrike" spc="-1" dirty="0">
                <a:solidFill>
                  <a:srgbClr val="FFFFFF"/>
                </a:solidFill>
                <a:latin typeface="Calibri Light"/>
              </a:rPr>
              <a:t>Deporte y salud. Sumario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>
              <a:buAutoNum type="arabicPeriod"/>
            </a:pPr>
            <a:r>
              <a:rPr lang="es-ES" b="1" spc="-1" dirty="0">
                <a:solidFill>
                  <a:srgbClr val="FFFFFF"/>
                </a:solidFill>
                <a:latin typeface="Calibri Light"/>
              </a:rPr>
              <a:t>Enfermedad y  lesiones deportivas </a:t>
            </a:r>
          </a:p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 marL="342900" indent="-342900"/>
            <a:r>
              <a:rPr lang="es-ES" dirty="0">
                <a:solidFill>
                  <a:schemeClr val="bg1"/>
                </a:solidFill>
              </a:rPr>
              <a:t>2. </a:t>
            </a:r>
            <a:r>
              <a:rPr lang="es-ES" dirty="0" err="1">
                <a:solidFill>
                  <a:schemeClr val="bg1"/>
                </a:solidFill>
              </a:rPr>
              <a:t>Dopping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343472" y="5589240"/>
            <a:ext cx="98650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Dr. Jordi </a:t>
            </a:r>
            <a:r>
              <a:rPr lang="es-ES" b="0" strike="noStrike" spc="-1" dirty="0" err="1">
                <a:solidFill>
                  <a:srgbClr val="FFFFFF"/>
                </a:solidFill>
                <a:latin typeface="Calibri Light"/>
              </a:rPr>
              <a:t>Delás</a:t>
            </a: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. 639260844</a:t>
            </a:r>
            <a:br>
              <a:rPr lang="es-ES" dirty="0"/>
            </a:br>
            <a:r>
              <a:rPr lang="es-ES" b="0" strike="noStrike" spc="-1" dirty="0">
                <a:solidFill>
                  <a:srgbClr val="FFFFFF"/>
                </a:solidFill>
                <a:latin typeface="Calibri Light"/>
              </a:rPr>
              <a:t>correo: jdelas@ub.edu</a:t>
            </a:r>
            <a:endParaRPr lang="es-ES" dirty="0"/>
          </a:p>
        </p:txBody>
      </p:sp>
      <p:pic>
        <p:nvPicPr>
          <p:cNvPr id="8" name="Imagen 4" descr="Imagen que contiene luz&#10;&#10;Descripción generada automáticamente"/>
          <p:cNvPicPr/>
          <p:nvPr/>
        </p:nvPicPr>
        <p:blipFill>
          <a:blip r:embed="rId3" cstate="print"/>
          <a:stretch/>
        </p:blipFill>
        <p:spPr>
          <a:xfrm>
            <a:off x="-11542" y="-32779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1" name="10 CuadroTexto"/>
          <p:cNvSpPr txBox="1"/>
          <p:nvPr/>
        </p:nvSpPr>
        <p:spPr>
          <a:xfrm>
            <a:off x="623393" y="43270"/>
            <a:ext cx="1058517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Temps actuals</a:t>
            </a:r>
          </a:p>
          <a:p>
            <a:pPr>
              <a:spcAft>
                <a:spcPts val="600"/>
              </a:spcAft>
            </a:pPr>
            <a:endParaRPr lang="ca-ES" sz="3200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No podem evitar de pensar que aquests </a:t>
            </a:r>
            <a:r>
              <a:rPr lang="ca-ES" sz="3200" b="1" spc="-1" dirty="0" err="1">
                <a:solidFill>
                  <a:srgbClr val="FFFFFF"/>
                </a:solidFill>
                <a:latin typeface="Calibri Light"/>
              </a:rPr>
              <a:t>diez</a:t>
            </a: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 es parla de moviments d’assentaments de persones que al carrer</a:t>
            </a:r>
          </a:p>
          <a:p>
            <a:pPr>
              <a:spcAft>
                <a:spcPts val="600"/>
              </a:spcAft>
            </a:pPr>
            <a:endParaRPr lang="ca-ES" sz="3200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Moure’ls però  a on? </a:t>
            </a:r>
          </a:p>
          <a:p>
            <a:pPr>
              <a:spcAft>
                <a:spcPts val="600"/>
              </a:spcAft>
            </a:pPr>
            <a:endParaRPr lang="ca-ES" sz="3200" b="1" spc="-1" dirty="0">
              <a:solidFill>
                <a:srgbClr val="FFFFFF"/>
              </a:solidFill>
              <a:latin typeface="Calibri Light"/>
            </a:endParaRPr>
          </a:p>
          <a:p>
            <a:pPr>
              <a:spcAft>
                <a:spcPts val="600"/>
              </a:spcAft>
            </a:pPr>
            <a:r>
              <a:rPr lang="ca-ES" sz="3200" b="1" spc="-1" dirty="0">
                <a:solidFill>
                  <a:srgbClr val="FFFFFF"/>
                </a:solidFill>
                <a:latin typeface="Calibri Light"/>
              </a:rPr>
              <a:t>L’administració i per extensió la societat ha de pensar en el lloc </a:t>
            </a:r>
            <a:r>
              <a:rPr lang="ca-ES" sz="3200" b="1" spc="-1">
                <a:solidFill>
                  <a:srgbClr val="FFFFFF"/>
                </a:solidFill>
                <a:latin typeface="Calibri Light"/>
              </a:rPr>
              <a:t>de destí</a:t>
            </a:r>
            <a:endParaRPr lang="ca-ES" sz="3200" b="1" spc="-1" dirty="0">
              <a:solidFill>
                <a:schemeClr val="bg1"/>
              </a:solidFill>
              <a:latin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1376901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17310</TotalTime>
  <Words>586</Words>
  <Application>Microsoft Office PowerPoint</Application>
  <PresentationFormat>Panorámica</PresentationFormat>
  <Paragraphs>70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ENTRENAMIENTO MARTES 08/09/2020</dc:title>
  <dc:creator>Vanessa Vazquez Lopez</dc:creator>
  <cp:lastModifiedBy>Jordi Delás</cp:lastModifiedBy>
  <cp:revision>106</cp:revision>
  <dcterms:created xsi:type="dcterms:W3CDTF">2020-09-07T22:33:00Z</dcterms:created>
  <dcterms:modified xsi:type="dcterms:W3CDTF">2025-10-10T06:55:59Z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1033-11.2.0.9684</vt:lpwstr>
  </property>
  <property fmtid="{D5CDD505-2E9C-101B-9397-08002B2CF9AE}" pid="3" name="PresentationFormat">
    <vt:lpwstr>Personalizado</vt:lpwstr>
  </property>
  <property fmtid="{D5CDD505-2E9C-101B-9397-08002B2CF9AE}" pid="4" name="Slides">
    <vt:i4>17</vt:i4>
  </property>
</Properties>
</file>